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60" r:id="rId3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884" y="-2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63641-62B1-4807-A4C8-40BECE0D002F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39E28-F805-4761-9C53-422C6FFC3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929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39E28-F805-4761-9C53-422C6FFC3CF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415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011-00DD-4DAC-8EE6-E8B59180B652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5B4A-919A-4E6A-8A41-1330F0E77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291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011-00DD-4DAC-8EE6-E8B59180B652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5B4A-919A-4E6A-8A41-1330F0E77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517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011-00DD-4DAC-8EE6-E8B59180B652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5B4A-919A-4E6A-8A41-1330F0E77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35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011-00DD-4DAC-8EE6-E8B59180B652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5B4A-919A-4E6A-8A41-1330F0E77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01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011-00DD-4DAC-8EE6-E8B59180B652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5B4A-919A-4E6A-8A41-1330F0E77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235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011-00DD-4DAC-8EE6-E8B59180B652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5B4A-919A-4E6A-8A41-1330F0E77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945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011-00DD-4DAC-8EE6-E8B59180B652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5B4A-919A-4E6A-8A41-1330F0E77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265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011-00DD-4DAC-8EE6-E8B59180B652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5B4A-919A-4E6A-8A41-1330F0E77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787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011-00DD-4DAC-8EE6-E8B59180B652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5B4A-919A-4E6A-8A41-1330F0E77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629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011-00DD-4DAC-8EE6-E8B59180B652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5B4A-919A-4E6A-8A41-1330F0E77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852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011-00DD-4DAC-8EE6-E8B59180B652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5B4A-919A-4E6A-8A41-1330F0E77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62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CD011-00DD-4DAC-8EE6-E8B59180B652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F5B4A-919A-4E6A-8A41-1330F0E77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93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A5D5D2D-9D34-B048-625A-47A1540D0DE4}"/>
              </a:ext>
            </a:extLst>
          </p:cNvPr>
          <p:cNvSpPr txBox="1"/>
          <p:nvPr/>
        </p:nvSpPr>
        <p:spPr>
          <a:xfrm>
            <a:off x="1556617" y="166142"/>
            <a:ext cx="3953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ИНСТРУКЦИЯ ПО ВЫПОЛНЕНИЮ РАБОТЫ.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071C57B-020A-D693-8DC8-F46095D00203}"/>
              </a:ext>
            </a:extLst>
          </p:cNvPr>
          <p:cNvSpPr txBox="1"/>
          <p:nvPr/>
        </p:nvSpPr>
        <p:spPr>
          <a:xfrm>
            <a:off x="513347" y="504696"/>
            <a:ext cx="6120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Перед выполнением работы повторите правила по технике безопасности!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5049F51A-4BAA-7F54-844A-E87DC7D9CC4E}"/>
              </a:ext>
            </a:extLst>
          </p:cNvPr>
          <p:cNvSpPr txBox="1"/>
          <p:nvPr/>
        </p:nvSpPr>
        <p:spPr>
          <a:xfrm>
            <a:off x="336884" y="1150748"/>
            <a:ext cx="6297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Перечислите в рабочем листе выданное вам оборудование для работы. Затем заполните таблицу «Формулы и названия реактивов»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FCF83F8-CAD2-1591-6817-A7E3D336CCE3}"/>
              </a:ext>
            </a:extLst>
          </p:cNvPr>
          <p:cNvSpPr txBox="1"/>
          <p:nvPr/>
        </p:nvSpPr>
        <p:spPr>
          <a:xfrm>
            <a:off x="336883" y="2000388"/>
            <a:ext cx="61209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Ход работы: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Последовательно осуществить рад химических превращений, выявить признаки химических реакций и условия их протекания. Результаты занести в рабочий лист.  Сделать вывод по результатам работы.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F88041FF-FC5B-730C-EEC3-60488F315566}"/>
              </a:ext>
            </a:extLst>
          </p:cNvPr>
          <p:cNvSpPr txBox="1"/>
          <p:nvPr/>
        </p:nvSpPr>
        <p:spPr>
          <a:xfrm>
            <a:off x="513347" y="3824192"/>
            <a:ext cx="6120917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Последовательность опытов: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Опыт 1.Налить в пробирку 2 мл сульфата меди, прилить 1 мл гидроксида натрия.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Опыт 2. Получившийся в результате первого опыта гидроксид меди нагреть в пламени спиртовки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400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Опыт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пробирку с 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хлоридом меди опустить железную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кно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пку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Опыт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4. Налить в пробирку гидроксид натрия, добавить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фенолфталеин (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что наблюдаете?) и добавить соляную кислоту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="" xmlns:a16="http://schemas.microsoft.com/office/drawing/2014/main" id="{E580936D-BA46-7ED3-1AD6-02C6876BE9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46"/>
          <a:stretch/>
        </p:blipFill>
        <p:spPr bwMode="auto">
          <a:xfrm>
            <a:off x="336883" y="7248434"/>
            <a:ext cx="6309175" cy="38756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602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C45BE29-7F54-1364-A25E-C173F7DD7C82}"/>
              </a:ext>
            </a:extLst>
          </p:cNvPr>
          <p:cNvSpPr txBox="1"/>
          <p:nvPr/>
        </p:nvSpPr>
        <p:spPr>
          <a:xfrm>
            <a:off x="1945532" y="155642"/>
            <a:ext cx="2597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ПРАКТИЧЕСКАЯ РАБОТА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E8DB1CD-0186-A75E-FFAC-86B73E17DAE3}"/>
              </a:ext>
            </a:extLst>
          </p:cNvPr>
          <p:cNvSpPr txBox="1"/>
          <p:nvPr/>
        </p:nvSpPr>
        <p:spPr>
          <a:xfrm>
            <a:off x="72957" y="155642"/>
            <a:ext cx="1678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Дата: ________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851C1BC-AAE9-ECF4-F55C-27A1BD96D13C}"/>
              </a:ext>
            </a:extLst>
          </p:cNvPr>
          <p:cNvSpPr txBox="1"/>
          <p:nvPr/>
        </p:nvSpPr>
        <p:spPr>
          <a:xfrm>
            <a:off x="4737369" y="155642"/>
            <a:ext cx="20476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ФИ, класс: ________________________________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43FEE73-9521-E819-C5A4-EDB075A625A2}"/>
              </a:ext>
            </a:extLst>
          </p:cNvPr>
          <p:cNvSpPr txBox="1"/>
          <p:nvPr/>
        </p:nvSpPr>
        <p:spPr>
          <a:xfrm>
            <a:off x="486383" y="671209"/>
            <a:ext cx="4348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ПРИЗНАКИ ХИМИЧЕСКИХ РЕАКЦИЙ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55545588-BDD2-5418-03B7-DA0FCEBEF7B5}"/>
              </a:ext>
            </a:extLst>
          </p:cNvPr>
          <p:cNvSpPr/>
          <p:nvPr/>
        </p:nvSpPr>
        <p:spPr>
          <a:xfrm>
            <a:off x="252919" y="1078972"/>
            <a:ext cx="6410528" cy="923330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E6AF786-43E3-D088-8974-8CB26C730E30}"/>
              </a:ext>
            </a:extLst>
          </p:cNvPr>
          <p:cNvSpPr txBox="1"/>
          <p:nvPr/>
        </p:nvSpPr>
        <p:spPr>
          <a:xfrm>
            <a:off x="252919" y="1171305"/>
            <a:ext cx="6352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Цель работы: осуществить химические реакции, выявить их признаки, записать уравнения реакций и определить их тип.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041A0467-14D5-B8F6-32B9-18F8678A5BEC}"/>
              </a:ext>
            </a:extLst>
          </p:cNvPr>
          <p:cNvSpPr/>
          <p:nvPr/>
        </p:nvSpPr>
        <p:spPr>
          <a:xfrm>
            <a:off x="252919" y="2194410"/>
            <a:ext cx="6410528" cy="923330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2176AE82-87E7-7D7F-256F-1815A09744CF}"/>
              </a:ext>
            </a:extLst>
          </p:cNvPr>
          <p:cNvSpPr txBox="1"/>
          <p:nvPr/>
        </p:nvSpPr>
        <p:spPr>
          <a:xfrm>
            <a:off x="252918" y="2227100"/>
            <a:ext cx="6352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Оборудование:</a:t>
            </a:r>
            <a:r>
              <a:rPr lang="en-US" dirty="0"/>
              <a:t> </a:t>
            </a:r>
            <a:r>
              <a:rPr lang="ru-RU" dirty="0"/>
              <a:t>штатив с пробирками, держатель для пробирок, спиртовка, спички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="" xmlns:a16="http://schemas.microsoft.com/office/drawing/2014/main" id="{FF680196-F0EB-69B0-883C-EA6B2A25CACD}"/>
              </a:ext>
            </a:extLst>
          </p:cNvPr>
          <p:cNvSpPr/>
          <p:nvPr/>
        </p:nvSpPr>
        <p:spPr>
          <a:xfrm>
            <a:off x="252919" y="3351201"/>
            <a:ext cx="6410528" cy="2694639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C6A6626-DFFB-E3B5-8478-451F25240C26}"/>
              </a:ext>
            </a:extLst>
          </p:cNvPr>
          <p:cNvSpPr txBox="1"/>
          <p:nvPr/>
        </p:nvSpPr>
        <p:spPr>
          <a:xfrm>
            <a:off x="2791839" y="3309848"/>
            <a:ext cx="204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Реактивы: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F28A7657-0B52-D66F-1A48-7CBCB166982E}"/>
              </a:ext>
            </a:extLst>
          </p:cNvPr>
          <p:cNvCxnSpPr>
            <a:cxnSpLocks/>
            <a:endCxn id="10" idx="2"/>
          </p:cNvCxnSpPr>
          <p:nvPr/>
        </p:nvCxnSpPr>
        <p:spPr>
          <a:xfrm>
            <a:off x="3429000" y="3679180"/>
            <a:ext cx="29183" cy="236666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96F62FD6-1E7E-D18E-40DB-7BC1E6E539ED}"/>
              </a:ext>
            </a:extLst>
          </p:cNvPr>
          <p:cNvSpPr txBox="1"/>
          <p:nvPr/>
        </p:nvSpPr>
        <p:spPr>
          <a:xfrm>
            <a:off x="1133272" y="3371402"/>
            <a:ext cx="1838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название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A628D466-D6F9-D73B-DDC1-A170AA6958E6}"/>
              </a:ext>
            </a:extLst>
          </p:cNvPr>
          <p:cNvSpPr txBox="1"/>
          <p:nvPr/>
        </p:nvSpPr>
        <p:spPr>
          <a:xfrm>
            <a:off x="4526604" y="3371403"/>
            <a:ext cx="1838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формула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="" xmlns:a16="http://schemas.microsoft.com/office/drawing/2014/main" id="{9E288F98-8C15-A4D5-A502-369821D2E03A}"/>
              </a:ext>
            </a:extLst>
          </p:cNvPr>
          <p:cNvCxnSpPr/>
          <p:nvPr/>
        </p:nvCxnSpPr>
        <p:spPr>
          <a:xfrm>
            <a:off x="389106" y="3959157"/>
            <a:ext cx="2811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="" xmlns:a16="http://schemas.microsoft.com/office/drawing/2014/main" id="{E5B36119-3615-806B-54A9-32AFD107EE22}"/>
              </a:ext>
            </a:extLst>
          </p:cNvPr>
          <p:cNvCxnSpPr/>
          <p:nvPr/>
        </p:nvCxnSpPr>
        <p:spPr>
          <a:xfrm>
            <a:off x="389106" y="4276928"/>
            <a:ext cx="2811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="" xmlns:a16="http://schemas.microsoft.com/office/drawing/2014/main" id="{3868997C-F9F1-32DA-268D-C1FA68494553}"/>
              </a:ext>
            </a:extLst>
          </p:cNvPr>
          <p:cNvCxnSpPr/>
          <p:nvPr/>
        </p:nvCxnSpPr>
        <p:spPr>
          <a:xfrm>
            <a:off x="411804" y="4614152"/>
            <a:ext cx="2811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="" xmlns:a16="http://schemas.microsoft.com/office/drawing/2014/main" id="{02259DDF-D404-293A-9B4B-963AB4C32F26}"/>
              </a:ext>
            </a:extLst>
          </p:cNvPr>
          <p:cNvCxnSpPr/>
          <p:nvPr/>
        </p:nvCxnSpPr>
        <p:spPr>
          <a:xfrm>
            <a:off x="411804" y="4980562"/>
            <a:ext cx="2811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="" xmlns:a16="http://schemas.microsoft.com/office/drawing/2014/main" id="{14CD16FA-90B0-61B7-289A-AA19AD5DD729}"/>
              </a:ext>
            </a:extLst>
          </p:cNvPr>
          <p:cNvCxnSpPr/>
          <p:nvPr/>
        </p:nvCxnSpPr>
        <p:spPr>
          <a:xfrm>
            <a:off x="411804" y="5343727"/>
            <a:ext cx="2811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="" xmlns:a16="http://schemas.microsoft.com/office/drawing/2014/main" id="{2B319EB8-AF6E-2B25-0E6F-4E7C02E7E146}"/>
              </a:ext>
            </a:extLst>
          </p:cNvPr>
          <p:cNvCxnSpPr/>
          <p:nvPr/>
        </p:nvCxnSpPr>
        <p:spPr>
          <a:xfrm>
            <a:off x="411804" y="5723107"/>
            <a:ext cx="2811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="" xmlns:a16="http://schemas.microsoft.com/office/drawing/2014/main" id="{86319F48-1CD1-975A-3530-AC6AAD67DBE1}"/>
              </a:ext>
            </a:extLst>
          </p:cNvPr>
          <p:cNvCxnSpPr/>
          <p:nvPr/>
        </p:nvCxnSpPr>
        <p:spPr>
          <a:xfrm>
            <a:off x="3680298" y="5703652"/>
            <a:ext cx="2811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="" xmlns:a16="http://schemas.microsoft.com/office/drawing/2014/main" id="{C2FC9412-E0F3-E6DA-03BB-EB49F12F73BB}"/>
              </a:ext>
            </a:extLst>
          </p:cNvPr>
          <p:cNvCxnSpPr/>
          <p:nvPr/>
        </p:nvCxnSpPr>
        <p:spPr>
          <a:xfrm>
            <a:off x="3680298" y="5321030"/>
            <a:ext cx="2811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="" xmlns:a16="http://schemas.microsoft.com/office/drawing/2014/main" id="{11A1B063-E7FE-7A55-F77C-08C05DB90339}"/>
              </a:ext>
            </a:extLst>
          </p:cNvPr>
          <p:cNvCxnSpPr/>
          <p:nvPr/>
        </p:nvCxnSpPr>
        <p:spPr>
          <a:xfrm>
            <a:off x="3667327" y="4964350"/>
            <a:ext cx="2811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="" xmlns:a16="http://schemas.microsoft.com/office/drawing/2014/main" id="{B1B959A4-284B-5C63-E764-702F976E1CB4}"/>
              </a:ext>
            </a:extLst>
          </p:cNvPr>
          <p:cNvCxnSpPr/>
          <p:nvPr/>
        </p:nvCxnSpPr>
        <p:spPr>
          <a:xfrm>
            <a:off x="3667327" y="4614152"/>
            <a:ext cx="2811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="" xmlns:a16="http://schemas.microsoft.com/office/drawing/2014/main" id="{7AFF08C2-EFA0-A8DD-F387-334060532A61}"/>
              </a:ext>
            </a:extLst>
          </p:cNvPr>
          <p:cNvCxnSpPr/>
          <p:nvPr/>
        </p:nvCxnSpPr>
        <p:spPr>
          <a:xfrm>
            <a:off x="3667327" y="4276928"/>
            <a:ext cx="2811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="" xmlns:a16="http://schemas.microsoft.com/office/drawing/2014/main" id="{90326B48-733A-38B5-D1E8-A8DE3458560C}"/>
              </a:ext>
            </a:extLst>
          </p:cNvPr>
          <p:cNvCxnSpPr/>
          <p:nvPr/>
        </p:nvCxnSpPr>
        <p:spPr>
          <a:xfrm>
            <a:off x="3680298" y="3959157"/>
            <a:ext cx="2811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3EBD1345-BD3F-709E-7286-5E67F60E4F52}"/>
              </a:ext>
            </a:extLst>
          </p:cNvPr>
          <p:cNvSpPr txBox="1"/>
          <p:nvPr/>
        </p:nvSpPr>
        <p:spPr>
          <a:xfrm>
            <a:off x="2694561" y="6239727"/>
            <a:ext cx="1527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ХОД РАБОТЫ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3E58197-9E53-B85F-5234-AA4E0F5D1B00}"/>
              </a:ext>
            </a:extLst>
          </p:cNvPr>
          <p:cNvSpPr txBox="1"/>
          <p:nvPr/>
        </p:nvSpPr>
        <p:spPr>
          <a:xfrm>
            <a:off x="449264" y="6490744"/>
            <a:ext cx="1838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Опыт 1. 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="" xmlns:a16="http://schemas.microsoft.com/office/drawing/2014/main" id="{6B2149BB-1E00-FB42-2BD3-CD296324C01D}"/>
              </a:ext>
            </a:extLst>
          </p:cNvPr>
          <p:cNvSpPr/>
          <p:nvPr/>
        </p:nvSpPr>
        <p:spPr>
          <a:xfrm>
            <a:off x="252919" y="6832559"/>
            <a:ext cx="6410528" cy="1371110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="" xmlns:a16="http://schemas.microsoft.com/office/drawing/2014/main" id="{53ADC029-232A-EA06-20BA-0E0FED863C66}"/>
              </a:ext>
            </a:extLst>
          </p:cNvPr>
          <p:cNvCxnSpPr>
            <a:cxnSpLocks/>
          </p:cNvCxnSpPr>
          <p:nvPr/>
        </p:nvCxnSpPr>
        <p:spPr>
          <a:xfrm>
            <a:off x="4580704" y="6832559"/>
            <a:ext cx="0" cy="137111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365485FD-CF5C-E210-C2E7-B4BBFEB66B1E}"/>
              </a:ext>
            </a:extLst>
          </p:cNvPr>
          <p:cNvSpPr txBox="1"/>
          <p:nvPr/>
        </p:nvSpPr>
        <p:spPr>
          <a:xfrm>
            <a:off x="385010" y="6856899"/>
            <a:ext cx="3043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Уравнение реакции, ее тип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D1F4A566-3DD4-C6B2-14D6-25AE5494B580}"/>
              </a:ext>
            </a:extLst>
          </p:cNvPr>
          <p:cNvSpPr txBox="1"/>
          <p:nvPr/>
        </p:nvSpPr>
        <p:spPr>
          <a:xfrm>
            <a:off x="4580704" y="6819370"/>
            <a:ext cx="1739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Признаки реакции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E71DDF48-0324-ADA3-3F30-CE4D64187442}"/>
              </a:ext>
            </a:extLst>
          </p:cNvPr>
          <p:cNvSpPr txBox="1"/>
          <p:nvPr/>
        </p:nvSpPr>
        <p:spPr>
          <a:xfrm>
            <a:off x="449264" y="8260325"/>
            <a:ext cx="1838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Опыт 2. </a:t>
            </a:r>
          </a:p>
        </p:txBody>
      </p:sp>
      <p:sp>
        <p:nvSpPr>
          <p:cNvPr id="38" name="Прямоугольник: скругленные углы 37">
            <a:extLst>
              <a:ext uri="{FF2B5EF4-FFF2-40B4-BE49-F238E27FC236}">
                <a16:creationId xmlns="" xmlns:a16="http://schemas.microsoft.com/office/drawing/2014/main" id="{F71A3CE0-ABC1-A4B9-C68C-5B73C7DCA75B}"/>
              </a:ext>
            </a:extLst>
          </p:cNvPr>
          <p:cNvSpPr/>
          <p:nvPr/>
        </p:nvSpPr>
        <p:spPr>
          <a:xfrm>
            <a:off x="252919" y="8626480"/>
            <a:ext cx="6410528" cy="1371110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32F11DAE-5328-481C-9E9E-8ECF694518D8}"/>
              </a:ext>
            </a:extLst>
          </p:cNvPr>
          <p:cNvSpPr txBox="1"/>
          <p:nvPr/>
        </p:nvSpPr>
        <p:spPr>
          <a:xfrm>
            <a:off x="385010" y="8639668"/>
            <a:ext cx="3043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Уравнение реакции, ее тип</a:t>
            </a:r>
          </a:p>
        </p:txBody>
      </p:sp>
      <p:cxnSp>
        <p:nvCxnSpPr>
          <p:cNvPr id="40" name="Прямая соединительная линия 39">
            <a:extLst>
              <a:ext uri="{FF2B5EF4-FFF2-40B4-BE49-F238E27FC236}">
                <a16:creationId xmlns="" xmlns:a16="http://schemas.microsoft.com/office/drawing/2014/main" id="{E415A0A3-657A-4263-21A4-69558D5FF4ED}"/>
              </a:ext>
            </a:extLst>
          </p:cNvPr>
          <p:cNvCxnSpPr>
            <a:cxnSpLocks/>
          </p:cNvCxnSpPr>
          <p:nvPr/>
        </p:nvCxnSpPr>
        <p:spPr>
          <a:xfrm>
            <a:off x="4597429" y="8639668"/>
            <a:ext cx="0" cy="137111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E5D83399-AB4B-801D-B714-6A3D07C342D8}"/>
              </a:ext>
            </a:extLst>
          </p:cNvPr>
          <p:cNvSpPr txBox="1"/>
          <p:nvPr/>
        </p:nvSpPr>
        <p:spPr>
          <a:xfrm>
            <a:off x="4597429" y="8599603"/>
            <a:ext cx="1739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Признаки реакции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85EF1423-735D-0975-C7FF-2FB37333B510}"/>
              </a:ext>
            </a:extLst>
          </p:cNvPr>
          <p:cNvSpPr txBox="1"/>
          <p:nvPr/>
        </p:nvSpPr>
        <p:spPr>
          <a:xfrm>
            <a:off x="435825" y="10075803"/>
            <a:ext cx="1838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Опыт 3. </a:t>
            </a:r>
          </a:p>
        </p:txBody>
      </p:sp>
      <p:sp>
        <p:nvSpPr>
          <p:cNvPr id="44" name="Прямоугольник: скругленные углы 43">
            <a:extLst>
              <a:ext uri="{FF2B5EF4-FFF2-40B4-BE49-F238E27FC236}">
                <a16:creationId xmlns="" xmlns:a16="http://schemas.microsoft.com/office/drawing/2014/main" id="{708240E2-71DF-66BD-E1BC-A4F09FC637B7}"/>
              </a:ext>
            </a:extLst>
          </p:cNvPr>
          <p:cNvSpPr/>
          <p:nvPr/>
        </p:nvSpPr>
        <p:spPr>
          <a:xfrm>
            <a:off x="252919" y="10448603"/>
            <a:ext cx="6410528" cy="1371110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5" name="Прямая соединительная линия 44">
            <a:extLst>
              <a:ext uri="{FF2B5EF4-FFF2-40B4-BE49-F238E27FC236}">
                <a16:creationId xmlns="" xmlns:a16="http://schemas.microsoft.com/office/drawing/2014/main" id="{638DEAEB-8538-8FA1-DF1D-837B8054EAA6}"/>
              </a:ext>
            </a:extLst>
          </p:cNvPr>
          <p:cNvCxnSpPr>
            <a:cxnSpLocks/>
          </p:cNvCxnSpPr>
          <p:nvPr/>
        </p:nvCxnSpPr>
        <p:spPr>
          <a:xfrm>
            <a:off x="4606816" y="10448603"/>
            <a:ext cx="0" cy="137111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9D7AAA68-44DF-94B8-B7E3-E6AA7F0D1891}"/>
              </a:ext>
            </a:extLst>
          </p:cNvPr>
          <p:cNvSpPr txBox="1"/>
          <p:nvPr/>
        </p:nvSpPr>
        <p:spPr>
          <a:xfrm>
            <a:off x="409456" y="10435414"/>
            <a:ext cx="3043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Уравнение реакции, ее тип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211E1A5C-96A5-00A8-9E41-7CC90FF5732B}"/>
              </a:ext>
            </a:extLst>
          </p:cNvPr>
          <p:cNvSpPr txBox="1"/>
          <p:nvPr/>
        </p:nvSpPr>
        <p:spPr>
          <a:xfrm>
            <a:off x="4625246" y="10448602"/>
            <a:ext cx="1739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Признаки реакции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314C40BE-4D31-C24E-CDEA-E4B914EF6516}"/>
              </a:ext>
            </a:extLst>
          </p:cNvPr>
          <p:cNvSpPr txBox="1"/>
          <p:nvPr/>
        </p:nvSpPr>
        <p:spPr>
          <a:xfrm>
            <a:off x="863210" y="4286976"/>
            <a:ext cx="1962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Карбонат </a:t>
            </a:r>
            <a:r>
              <a:rPr lang="ru-RU" dirty="0" smtClean="0"/>
              <a:t>кальция</a:t>
            </a:r>
            <a:endParaRPr lang="ru-RU" dirty="0"/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7839C111-A86E-B1A9-DDD3-61A8E6BAE9DE}"/>
              </a:ext>
            </a:extLst>
          </p:cNvPr>
          <p:cNvSpPr txBox="1"/>
          <p:nvPr/>
        </p:nvSpPr>
        <p:spPr>
          <a:xfrm>
            <a:off x="911891" y="4672999"/>
            <a:ext cx="2023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Гидроксид </a:t>
            </a:r>
            <a:r>
              <a:rPr lang="ru-RU" dirty="0" smtClean="0"/>
              <a:t>натрия</a:t>
            </a:r>
            <a:endParaRPr lang="ru-RU" dirty="0"/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6631F24B-4B2C-A138-5388-696E8F982225}"/>
              </a:ext>
            </a:extLst>
          </p:cNvPr>
          <p:cNvSpPr txBox="1"/>
          <p:nvPr/>
        </p:nvSpPr>
        <p:spPr>
          <a:xfrm>
            <a:off x="911378" y="5056135"/>
            <a:ext cx="1815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Соляная кислота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1D078F96-9F1B-7434-5F23-E3DA98B52AB8}"/>
              </a:ext>
            </a:extLst>
          </p:cNvPr>
          <p:cNvSpPr txBox="1"/>
          <p:nvPr/>
        </p:nvSpPr>
        <p:spPr>
          <a:xfrm>
            <a:off x="929097" y="5409730"/>
            <a:ext cx="929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Железо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3D681A13-3202-94C6-90E6-D7AFCA222DDF}"/>
              </a:ext>
            </a:extLst>
          </p:cNvPr>
          <p:cNvSpPr txBox="1"/>
          <p:nvPr/>
        </p:nvSpPr>
        <p:spPr>
          <a:xfrm>
            <a:off x="449264" y="7164676"/>
            <a:ext cx="377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CuSO4 + NaOH= Cu(OH)2 + Na2SO4</a:t>
            </a:r>
          </a:p>
          <a:p>
            <a:endParaRPr lang="en-US" dirty="0"/>
          </a:p>
          <a:p>
            <a:endParaRPr lang="ru-RU" dirty="0"/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8F87BBA7-6025-EAC8-D8F9-E1843A3693C3}"/>
              </a:ext>
            </a:extLst>
          </p:cNvPr>
          <p:cNvSpPr txBox="1"/>
          <p:nvPr/>
        </p:nvSpPr>
        <p:spPr>
          <a:xfrm>
            <a:off x="486383" y="8979366"/>
            <a:ext cx="3347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Cu(OH)2 = </a:t>
            </a:r>
            <a:r>
              <a:rPr lang="en-US" dirty="0" err="1"/>
              <a:t>CuO</a:t>
            </a:r>
            <a:r>
              <a:rPr lang="en-US" dirty="0"/>
              <a:t> + H2O</a:t>
            </a:r>
          </a:p>
          <a:p>
            <a:endParaRPr lang="en-US" dirty="0"/>
          </a:p>
          <a:p>
            <a:endParaRPr lang="ru-RU" dirty="0"/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E251AD73-627F-FD47-9A01-C51243064856}"/>
              </a:ext>
            </a:extLst>
          </p:cNvPr>
          <p:cNvSpPr txBox="1"/>
          <p:nvPr/>
        </p:nvSpPr>
        <p:spPr>
          <a:xfrm>
            <a:off x="385009" y="10756379"/>
            <a:ext cx="34490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CuCl2 </a:t>
            </a:r>
            <a:r>
              <a:rPr lang="en-US" dirty="0"/>
              <a:t>+ </a:t>
            </a:r>
            <a:r>
              <a:rPr lang="en-US" dirty="0" smtClean="0"/>
              <a:t>Fe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Fe</a:t>
            </a:r>
            <a:r>
              <a:rPr lang="en-US" dirty="0" smtClean="0"/>
              <a:t>Cl2 </a:t>
            </a:r>
            <a:r>
              <a:rPr lang="en-US" dirty="0"/>
              <a:t>+ </a:t>
            </a:r>
            <a:r>
              <a:rPr lang="en-US" dirty="0" smtClean="0"/>
              <a:t>Cu</a:t>
            </a:r>
            <a:endParaRPr lang="en-US" dirty="0"/>
          </a:p>
          <a:p>
            <a:endParaRPr lang="en-US" dirty="0"/>
          </a:p>
          <a:p>
            <a:r>
              <a:rPr lang="ru-RU" dirty="0"/>
              <a:t>Реакция обмена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908A26DD-12D9-7507-070D-51ACA077FB44}"/>
              </a:ext>
            </a:extLst>
          </p:cNvPr>
          <p:cNvSpPr txBox="1"/>
          <p:nvPr/>
        </p:nvSpPr>
        <p:spPr>
          <a:xfrm>
            <a:off x="911378" y="3986034"/>
            <a:ext cx="2060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Сульфат меди </a:t>
            </a:r>
            <a:r>
              <a:rPr lang="en-US" dirty="0"/>
              <a:t>(II)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50265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161</TotalTime>
  <Words>242</Words>
  <Application>Microsoft Office PowerPoint</Application>
  <PresentationFormat>Широкоэкранный</PresentationFormat>
  <Paragraphs>41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Win-PC</cp:lastModifiedBy>
  <cp:revision>19</cp:revision>
  <dcterms:created xsi:type="dcterms:W3CDTF">2024-11-09T09:37:35Z</dcterms:created>
  <dcterms:modified xsi:type="dcterms:W3CDTF">2025-10-20T19:24:01Z</dcterms:modified>
</cp:coreProperties>
</file>